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62" r:id="rId2"/>
    <p:sldId id="280" r:id="rId3"/>
    <p:sldId id="264" r:id="rId4"/>
    <p:sldId id="265" r:id="rId5"/>
    <p:sldId id="266" r:id="rId6"/>
    <p:sldId id="267" r:id="rId7"/>
    <p:sldId id="277" r:id="rId8"/>
    <p:sldId id="263" r:id="rId9"/>
    <p:sldId id="268" r:id="rId10"/>
    <p:sldId id="281" r:id="rId11"/>
  </p:sldIdLst>
  <p:sldSz cx="9144000" cy="5715000" type="screen16x10"/>
  <p:notesSz cx="6858000" cy="9144000"/>
  <p:defaultTextStyle>
    <a:defPPr>
      <a:defRPr lang="th-TH"/>
    </a:defPPr>
    <a:lvl1pPr marL="0" algn="l" defTabSz="713232" rtl="0" eaLnBrk="1" latinLnBrk="0" hangingPunct="1">
      <a:defRPr sz="218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218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218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218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218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218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218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218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21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642" y="126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C0797-3165-43FA-A56C-A5DDECB9698B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E85B1A-B59C-4BAF-B857-182B17C7B1E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61325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08094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62152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1419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88438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4934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23476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2612819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576251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75123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78668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60394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51303-D392-4E81-9C58-34FD3656094A}" type="datetimeFigureOut">
              <a:rPr lang="th-TH" smtClean="0"/>
              <a:t>18/02/59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E3A9D-B58B-40FA-A079-7EA2F1655C8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81815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is.co.th/postpaid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ais.co.th/4g/" TargetMode="External"/><Relationship Id="rId4" Type="http://schemas.openxmlformats.org/officeDocument/2006/relationships/hyperlink" Target="http://www.ais.co.th/one-2-call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is.co.th/postpaid/4gmaxspeed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is.co.th/fibre/" TargetMode="External"/><Relationship Id="rId2" Type="http://schemas.openxmlformats.org/officeDocument/2006/relationships/hyperlink" Target="http://www.ais.co.th/4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digital.ais.co.th/" TargetMode="External"/><Relationship Id="rId13" Type="http://schemas.openxmlformats.org/officeDocument/2006/relationships/image" Target="../media/image11.png"/><Relationship Id="rId18" Type="http://schemas.openxmlformats.org/officeDocument/2006/relationships/hyperlink" Target="http://www.ais.co.th/superwifi" TargetMode="External"/><Relationship Id="rId3" Type="http://schemas.openxmlformats.org/officeDocument/2006/relationships/image" Target="../media/image9.png"/><Relationship Id="rId21" Type="http://schemas.openxmlformats.org/officeDocument/2006/relationships/hyperlink" Target="https://digital.ais.co.th/all-categories/ais-news-release" TargetMode="External"/><Relationship Id="rId7" Type="http://schemas.openxmlformats.org/officeDocument/2006/relationships/hyperlink" Target="http://www.ais.co.th/one-2-call/" TargetMode="External"/><Relationship Id="rId12" Type="http://schemas.openxmlformats.org/officeDocument/2006/relationships/hyperlink" Target="http://www.ais.co.th/investor/" TargetMode="External"/><Relationship Id="rId17" Type="http://schemas.openxmlformats.org/officeDocument/2006/relationships/hyperlink" Target="http://www.ais.co.th/wifi" TargetMode="External"/><Relationship Id="rId2" Type="http://schemas.openxmlformats.org/officeDocument/2006/relationships/image" Target="../media/image8.png"/><Relationship Id="rId16" Type="http://schemas.openxmlformats.org/officeDocument/2006/relationships/hyperlink" Target="http://www.ais.co.th/fire" TargetMode="External"/><Relationship Id="rId20" Type="http://schemas.openxmlformats.org/officeDocument/2006/relationships/hyperlink" Target="http://www.ais.co.th/sustainability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ais.co.th/postpaid/" TargetMode="External"/><Relationship Id="rId11" Type="http://schemas.openxmlformats.org/officeDocument/2006/relationships/hyperlink" Target="http://www.ais.co.th/business" TargetMode="External"/><Relationship Id="rId24" Type="http://schemas.openxmlformats.org/officeDocument/2006/relationships/hyperlink" Target="http://www.ais.co.th/aboutais/" TargetMode="External"/><Relationship Id="rId5" Type="http://schemas.openxmlformats.org/officeDocument/2006/relationships/hyperlink" Target="http://store.ais.co.th/" TargetMode="External"/><Relationship Id="rId15" Type="http://schemas.openxmlformats.org/officeDocument/2006/relationships/hyperlink" Target="http://www.ais.co.th/3g/" TargetMode="External"/><Relationship Id="rId23" Type="http://schemas.openxmlformats.org/officeDocument/2006/relationships/hyperlink" Target="http://www.ais.co.th/applyjob/" TargetMode="External"/><Relationship Id="rId10" Type="http://schemas.openxmlformats.org/officeDocument/2006/relationships/hyperlink" Target="http://www.ais.co.th/" TargetMode="External"/><Relationship Id="rId19" Type="http://schemas.openxmlformats.org/officeDocument/2006/relationships/image" Target="../media/image12.png"/><Relationship Id="rId4" Type="http://schemas.openxmlformats.org/officeDocument/2006/relationships/image" Target="../media/image10.png"/><Relationship Id="rId9" Type="http://schemas.openxmlformats.org/officeDocument/2006/relationships/hyperlink" Target="http://www.ais.co.th/serenade" TargetMode="External"/><Relationship Id="rId14" Type="http://schemas.openxmlformats.org/officeDocument/2006/relationships/hyperlink" Target="http://www.ais.co.th/4g/" TargetMode="External"/><Relationship Id="rId22" Type="http://schemas.openxmlformats.org/officeDocument/2006/relationships/hyperlink" Target="http://www.ais.co.th/sarnrak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>
          <a:xfrm>
            <a:off x="1549021" y="-1358805"/>
            <a:ext cx="8938700" cy="8938700"/>
          </a:xfrm>
          <a:prstGeom prst="ellipse">
            <a:avLst/>
          </a:prstGeom>
          <a:solidFill>
            <a:srgbClr val="92C1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135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screen">
            <a:biLevel thresh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94260" y="4689122"/>
            <a:ext cx="1313238" cy="466708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1913059" y="2072437"/>
            <a:ext cx="6858000" cy="630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950" dirty="0">
                <a:solidFill>
                  <a:schemeClr val="bg1"/>
                </a:solidFill>
                <a:latin typeface="DB HelvethaicaAIS X 55 Regular" pitchFamily="2" charset="-34"/>
                <a:cs typeface="DB HelvethaicaAIS X 55 Regular" pitchFamily="2" charset="-34"/>
              </a:rPr>
              <a:t>AIS </a:t>
            </a:r>
            <a:r>
              <a:rPr lang="en-US" sz="4950" dirty="0" smtClean="0">
                <a:solidFill>
                  <a:schemeClr val="bg1"/>
                </a:solidFill>
                <a:latin typeface="DB HelvethaicaAIS X 55 Regular" pitchFamily="2" charset="-34"/>
                <a:cs typeface="DB HelvethaicaAIS X 55 Regular" pitchFamily="2" charset="-34"/>
              </a:rPr>
              <a:t>Interface</a:t>
            </a:r>
            <a:endParaRPr lang="en-US" sz="4950" dirty="0">
              <a:solidFill>
                <a:schemeClr val="tx1">
                  <a:lumMod val="85000"/>
                  <a:lumOff val="15000"/>
                </a:schemeClr>
              </a:solidFill>
              <a:latin typeface="DB HelvethaicaAIS X 55 Regular" pitchFamily="2" charset="-34"/>
              <a:cs typeface="DB HelvethaicaAIS X 55 Regular" pitchFamily="2" charset="-34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917151" y="2678611"/>
            <a:ext cx="6858000" cy="630219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solidFill>
                  <a:schemeClr val="bg1"/>
                </a:solidFill>
                <a:latin typeface="DB HelvethaicaAIS X 55 Regular" pitchFamily="2" charset="-34"/>
                <a:cs typeface="DB HelvethaicaAIS X 55 Regular" pitchFamily="2" charset="-34"/>
              </a:rPr>
              <a:t>Wireframe Summary</a:t>
            </a:r>
            <a:endParaRPr lang="en-US" sz="3600" dirty="0">
              <a:solidFill>
                <a:schemeClr val="bg1"/>
              </a:solidFill>
              <a:latin typeface="DB HelvethaicaAIS X 55 Regular" pitchFamily="2" charset="-34"/>
              <a:cs typeface="DB HelvethaicaAIS X 55 Regular" pitchFamily="2" charset="-34"/>
            </a:endParaRPr>
          </a:p>
          <a:p>
            <a:r>
              <a:rPr lang="en-US" sz="1800" dirty="0" smtClean="0">
                <a:solidFill>
                  <a:schemeClr val="bg1"/>
                </a:solidFill>
                <a:latin typeface="DB HelvethaicaAIS X 55 Regular" pitchFamily="2" charset="-34"/>
                <a:cs typeface="DB HelvethaicaAIS X 55 Regular" pitchFamily="2" charset="-34"/>
              </a:rPr>
              <a:t>11.2.2016</a:t>
            </a:r>
            <a:endParaRPr lang="en-US" sz="1800" dirty="0">
              <a:solidFill>
                <a:schemeClr val="bg1"/>
              </a:solidFill>
              <a:latin typeface="DB HelvethaicaAIS X 55 Regular" pitchFamily="2" charset="-34"/>
              <a:cs typeface="DB HelvethaicaAIS X 55 Regular" pitchFamily="2" charset="-34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48936" y="1860930"/>
            <a:ext cx="3864538" cy="181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683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256671" y="95693"/>
            <a:ext cx="2887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entury Gothic" panose="020B0502020202020204" pitchFamily="34" charset="0"/>
              </a:rPr>
              <a:t>Type 4 – AIS Website Long Term</a:t>
            </a:r>
            <a:endParaRPr lang="th-TH" sz="1400" dirty="0">
              <a:latin typeface="Century Gothic" panose="020B0502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5303" y="4264224"/>
            <a:ext cx="83924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Option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4</a:t>
            </a:r>
          </a:p>
          <a:p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เมนู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custom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สามารถเพิ่มเติมได้ซึ่งสามารถสร้างจาก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Template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แล้วทำการแสดงได้ทั้งตำแหน่ง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option4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และนำไปแสดงในตำแหน่งของ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option3</a:t>
            </a:r>
            <a:endParaRPr lang="en-US" sz="1400" dirty="0" smtClean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326" t="421" r="2047" b="12927"/>
          <a:stretch/>
        </p:blipFill>
        <p:spPr>
          <a:xfrm>
            <a:off x="819149" y="485314"/>
            <a:ext cx="7458076" cy="369706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19149" y="750627"/>
            <a:ext cx="7458076" cy="27295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option4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01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1447" b="23383"/>
          <a:stretch/>
        </p:blipFill>
        <p:spPr>
          <a:xfrm>
            <a:off x="425303" y="499731"/>
            <a:ext cx="8392473" cy="366823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6854591" y="95693"/>
            <a:ext cx="22894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entury Gothic" panose="020B0502020202020204" pitchFamily="34" charset="0"/>
              </a:rPr>
              <a:t>Type 1 – AIS Home Page</a:t>
            </a:r>
            <a:endParaRPr lang="th-TH" sz="1400" dirty="0">
              <a:latin typeface="Century Gothic" panose="020B0502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5303" y="4264224"/>
            <a:ext cx="839247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Option1</a:t>
            </a:r>
          </a:p>
          <a:p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จะให้เลือกว่าจะใช้โลโก้ของ </a:t>
            </a:r>
            <a:r>
              <a:rPr lang="en-US" sz="1400" dirty="0" err="1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ais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หรือ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12call</a:t>
            </a:r>
          </a:p>
          <a:p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Option2</a:t>
            </a:r>
            <a:endParaRPr lang="en-US" sz="1400" dirty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  <a:p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เลือกว่าต้องการให้แสดง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sub menu lv3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ตอนที่ทำการ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rollover </a:t>
            </a:r>
            <a:r>
              <a:rPr lang="en-US" sz="1400" dirty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sub menu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lv2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หรือไม่</a:t>
            </a:r>
            <a:endParaRPr lang="en-US" sz="1400" dirty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  <a:p>
            <a:endParaRPr lang="en-US" sz="1400" dirty="0" smtClean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271545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1361" b="22648"/>
          <a:stretch/>
        </p:blipFill>
        <p:spPr>
          <a:xfrm>
            <a:off x="425304" y="499731"/>
            <a:ext cx="8392472" cy="3700129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6256671" y="95693"/>
            <a:ext cx="28568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entury Gothic" panose="020B0502020202020204" pitchFamily="34" charset="0"/>
              </a:rPr>
              <a:t>Type 2 – AIS Website Post &amp; Pre</a:t>
            </a:r>
            <a:endParaRPr lang="th-TH" sz="1400" dirty="0">
              <a:latin typeface="Century Gothic" panose="020B0502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5303" y="4264224"/>
            <a:ext cx="83924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b="1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วิธีการใช้งาน</a:t>
            </a:r>
          </a:p>
          <a:p>
            <a:pPr marL="457200" indent="-457200">
              <a:buAutoNum type="arabicPeriod"/>
            </a:pP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สำหรับการแสดงผลบน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Desktop &amp; Tablet</a:t>
            </a:r>
          </a:p>
          <a:p>
            <a:pPr marL="457200" indent="-457200">
              <a:buAutoNum type="arabicPeriod"/>
            </a:pP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เมนู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2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บรรทัด ไม่มี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Rollover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แล้วพอ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Scroll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ลงมาให้กลายเป็น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Hamburger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และมีเมนูของตัวเองเกาะติดไป</a:t>
            </a:r>
            <a:endParaRPr lang="en-US" sz="1400" dirty="0" smtClean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  <a:p>
            <a:pPr marL="457200" indent="-457200">
              <a:buFontTx/>
              <a:buAutoNum type="arabicPeriod"/>
            </a:pP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สำหรับเว็บไซต์รายเดือน และเติมเงิน เช่น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  <a:hlinkClick r:id="rId3"/>
              </a:rPr>
              <a:t>www.ais.co.th/postpaid/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  <a:hlinkClick r:id="rId4"/>
              </a:rPr>
              <a:t>www.ais.co.th/one-2-call/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  <a:hlinkClick r:id="rId5"/>
              </a:rPr>
              <a:t>www.ais.co.th/4g/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หรือ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custom</a:t>
            </a:r>
          </a:p>
          <a:p>
            <a:pPr marL="457200" indent="-457200">
              <a:buAutoNum type="arabicPeriod"/>
            </a:pPr>
            <a:r>
              <a:rPr lang="th-TH" sz="1400" dirty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เปลี่ยนโลโก้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ได้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</a:t>
            </a:r>
            <a:r>
              <a:rPr lang="en-US" sz="1400" dirty="0" err="1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ais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หรือ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12call</a:t>
            </a:r>
            <a:endParaRPr lang="th-TH" sz="1400" dirty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  <a:p>
            <a:pPr marL="457200" indent="-457200">
              <a:buAutoNum type="arabicPeriod"/>
            </a:pPr>
            <a:r>
              <a:rPr lang="th-TH" sz="1400" dirty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เมนูเปลี่ยนไปตามตัวมัน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เอง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</a:t>
            </a:r>
            <a:endParaRPr lang="th-TH" sz="1400" dirty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816600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-1" r="1443" b="22935"/>
          <a:stretch/>
        </p:blipFill>
        <p:spPr>
          <a:xfrm>
            <a:off x="425303" y="499733"/>
            <a:ext cx="8392473" cy="3689495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6676658" y="95693"/>
            <a:ext cx="24673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entury Gothic" panose="020B0502020202020204" pitchFamily="34" charset="0"/>
              </a:rPr>
              <a:t>Type 3 – AIS Landing Page</a:t>
            </a:r>
            <a:endParaRPr lang="th-TH" sz="1400" dirty="0">
              <a:latin typeface="Century Gothic" panose="020B0502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5303" y="4264224"/>
            <a:ext cx="839247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b="1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วิธีการใช้งาน</a:t>
            </a:r>
          </a:p>
          <a:p>
            <a:pPr marL="457200" indent="-457200">
              <a:buAutoNum type="arabicPeriod"/>
            </a:pP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สำหรับการแสดงผลบน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Desktop &amp; Tablet</a:t>
            </a:r>
          </a:p>
          <a:p>
            <a:pPr marL="457200" indent="-457200">
              <a:buAutoNum type="arabicPeriod"/>
            </a:pP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สำหรับเว็บไซต์ที่เป็นแคมเปญระยะสั้น เช่น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  <a:hlinkClick r:id="rId3"/>
              </a:rPr>
              <a:t>www.ais.co.th/postpaid/4gmaxspeed/</a:t>
            </a:r>
            <a:endParaRPr lang="en-US" sz="1400" dirty="0" smtClean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  <a:p>
            <a:pPr marL="457200" indent="-457200">
              <a:buAutoNum type="arabicPeriod"/>
            </a:pPr>
            <a:r>
              <a:rPr lang="th-TH" sz="1400" dirty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เปลี่ยนโลโก้ได้</a:t>
            </a:r>
          </a:p>
          <a:p>
            <a:pPr marL="457200" indent="-457200">
              <a:buAutoNum type="arabicPeriod"/>
            </a:pPr>
            <a:r>
              <a:rPr lang="th-TH" sz="1400" dirty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เมนูเปลี่ยนไปตามตัวมัน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เอง</a:t>
            </a:r>
            <a:endParaRPr lang="en-US" sz="1400" dirty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196968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256671" y="95693"/>
            <a:ext cx="2887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entury Gothic" panose="020B0502020202020204" pitchFamily="34" charset="0"/>
              </a:rPr>
              <a:t>Type 4 – AIS Website Long Term</a:t>
            </a:r>
            <a:endParaRPr lang="th-TH" sz="1400" dirty="0">
              <a:latin typeface="Century Gothic" panose="020B0502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5303" y="4264224"/>
            <a:ext cx="839247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b="1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วิธีการใช้งาน</a:t>
            </a:r>
          </a:p>
          <a:p>
            <a:pPr marL="457200" indent="-457200">
              <a:buAutoNum type="arabicPeriod"/>
            </a:pP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สำหรับการแสดงผลบน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Desktop &amp; Tablet</a:t>
            </a:r>
          </a:p>
          <a:p>
            <a:pPr marL="457200" indent="-457200">
              <a:buAutoNum type="arabicPeriod"/>
            </a:pP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สำหรับเว็บไซต์ที่เป็นแคมเปญระยะยาว หรืออยู่ตลอดไป เช่น</a:t>
            </a:r>
            <a:r>
              <a:rPr lang="en-US" sz="1400" dirty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  <a:hlinkClick r:id="rId2"/>
              </a:rPr>
              <a:t>www.ais.co.th/4g/</a:t>
            </a:r>
            <a:r>
              <a:rPr lang="en-US" sz="1400" dirty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  <a:hlinkClick r:id="rId3"/>
              </a:rPr>
              <a:t>www.ais.co.th/fibre/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</a:t>
            </a:r>
          </a:p>
          <a:p>
            <a:pPr marL="457200" indent="-457200">
              <a:buAutoNum type="arabicPeriod"/>
            </a:pP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เปลี่ยนโลโก้ได้</a:t>
            </a:r>
          </a:p>
          <a:p>
            <a:pPr marL="457200" indent="-457200">
              <a:buAutoNum type="arabicPeriod"/>
            </a:pP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เมนูเปลี่ยนไปตามตัวมันเอง</a:t>
            </a:r>
            <a:endParaRPr lang="en-US" sz="1400" dirty="0" smtClean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-326" t="421" r="2047" b="12927"/>
          <a:stretch/>
        </p:blipFill>
        <p:spPr>
          <a:xfrm>
            <a:off x="819149" y="485314"/>
            <a:ext cx="7458076" cy="369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419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305035" y="95693"/>
            <a:ext cx="18389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entury Gothic" panose="020B0502020202020204" pitchFamily="34" charset="0"/>
              </a:rPr>
              <a:t>Type 5 – AIS Mobile</a:t>
            </a:r>
            <a:endParaRPr lang="th-TH" sz="1400" dirty="0">
              <a:latin typeface="Century Gothic" panose="020B0502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65944" y="1871910"/>
            <a:ext cx="48518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400" b="1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วิธีการใช้งาน</a:t>
            </a:r>
          </a:p>
          <a:p>
            <a:pPr marL="457200" indent="-457200">
              <a:buAutoNum type="arabicPeriod"/>
            </a:pP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สำหรับการแสดงผลบน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Mobile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ทุก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Landing Page &amp; Website</a:t>
            </a:r>
          </a:p>
          <a:p>
            <a:pPr marL="457200" indent="-457200">
              <a:buFontTx/>
              <a:buAutoNum type="arabicPeriod"/>
            </a:pPr>
            <a:r>
              <a:rPr lang="th-TH" sz="1400" dirty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เพิ่ม </a:t>
            </a:r>
            <a:r>
              <a:rPr lang="en-US" sz="1400" dirty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AIS 4G ADVANCED </a:t>
            </a:r>
            <a:r>
              <a:rPr lang="th-TH" sz="1400" dirty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ไว้ใต้ “หน้าหลักเอไอเอส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”</a:t>
            </a:r>
            <a:endParaRPr lang="th-TH" sz="1400" dirty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80" y="95693"/>
            <a:ext cx="3008610" cy="535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55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9" r="67268"/>
          <a:stretch/>
        </p:blipFill>
        <p:spPr bwMode="auto">
          <a:xfrm>
            <a:off x="1095375" y="762001"/>
            <a:ext cx="2275898" cy="45918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611893" y="539258"/>
            <a:ext cx="849913" cy="3724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20" dirty="0">
                <a:solidFill>
                  <a:srgbClr val="FF0000"/>
                </a:solidFill>
              </a:rPr>
              <a:t>Mobile</a:t>
            </a:r>
            <a:endParaRPr lang="th-TH" sz="1820" dirty="0">
              <a:solidFill>
                <a:srgbClr val="FF0000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432903"/>
            <a:ext cx="2405701" cy="324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724" y="452438"/>
            <a:ext cx="420688" cy="309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377301" y="1079318"/>
            <a:ext cx="1225015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5"/>
              </a:rPr>
              <a:t>http://store.ais.co.th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7" name="TextBox 6"/>
          <p:cNvSpPr txBox="1"/>
          <p:nvPr/>
        </p:nvSpPr>
        <p:spPr>
          <a:xfrm>
            <a:off x="3371867" y="1555258"/>
            <a:ext cx="1734770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6"/>
              </a:rPr>
              <a:t>http://www.ais.co.th/postpaid/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8" name="TextBox 7"/>
          <p:cNvSpPr txBox="1"/>
          <p:nvPr/>
        </p:nvSpPr>
        <p:spPr>
          <a:xfrm>
            <a:off x="3371867" y="1915298"/>
            <a:ext cx="1789272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7"/>
              </a:rPr>
              <a:t>http://www.ais.co.th/one-2-call/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10" name="TextBox 9"/>
          <p:cNvSpPr txBox="1"/>
          <p:nvPr/>
        </p:nvSpPr>
        <p:spPr>
          <a:xfrm>
            <a:off x="3371867" y="2695385"/>
            <a:ext cx="1317990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8"/>
              </a:rPr>
              <a:t>https://digital.ais.co.th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11" name="TextBox 10"/>
          <p:cNvSpPr txBox="1"/>
          <p:nvPr/>
        </p:nvSpPr>
        <p:spPr>
          <a:xfrm>
            <a:off x="3371867" y="3055425"/>
            <a:ext cx="1717137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9"/>
              </a:rPr>
              <a:t>http://www.ais.co.th/serenade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12" name="TextBox 11"/>
          <p:cNvSpPr txBox="1"/>
          <p:nvPr/>
        </p:nvSpPr>
        <p:spPr>
          <a:xfrm>
            <a:off x="3371867" y="3475472"/>
            <a:ext cx="1269899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10"/>
              </a:rPr>
              <a:t>http://www.ais.co.th/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13" name="TextBox 12"/>
          <p:cNvSpPr txBox="1"/>
          <p:nvPr/>
        </p:nvSpPr>
        <p:spPr>
          <a:xfrm>
            <a:off x="3371867" y="3835512"/>
            <a:ext cx="1683474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11"/>
              </a:rPr>
              <a:t>http://www.ais.co.th/business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14" name="TextBox 13"/>
          <p:cNvSpPr txBox="1"/>
          <p:nvPr/>
        </p:nvSpPr>
        <p:spPr>
          <a:xfrm>
            <a:off x="3371867" y="4195552"/>
            <a:ext cx="1707519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12"/>
              </a:rPr>
              <a:t>http://www.ais.co.th/investor/</a:t>
            </a:r>
            <a:r>
              <a:rPr lang="en-US" sz="917" dirty="0"/>
              <a:t> </a:t>
            </a:r>
            <a:endParaRPr lang="th-TH" sz="917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4230" y="1859995"/>
            <a:ext cx="1253941" cy="1143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TextBox 17"/>
          <p:cNvSpPr txBox="1"/>
          <p:nvPr/>
        </p:nvSpPr>
        <p:spPr>
          <a:xfrm>
            <a:off x="6536219" y="1867508"/>
            <a:ext cx="1430200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14"/>
              </a:rPr>
              <a:t>http://www.ais.co.th/4g/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4" name="Right Arrow 3"/>
          <p:cNvSpPr/>
          <p:nvPr/>
        </p:nvSpPr>
        <p:spPr>
          <a:xfrm>
            <a:off x="3311861" y="2317440"/>
            <a:ext cx="2132369" cy="26163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1820"/>
          </a:p>
        </p:txBody>
      </p:sp>
      <p:sp>
        <p:nvSpPr>
          <p:cNvPr id="20" name="TextBox 19"/>
          <p:cNvSpPr txBox="1"/>
          <p:nvPr/>
        </p:nvSpPr>
        <p:spPr>
          <a:xfrm>
            <a:off x="6552220" y="2180972"/>
            <a:ext cx="1430200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15"/>
              </a:rPr>
              <a:t>http://www.ais.co.th/3g/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21" name="TextBox 20"/>
          <p:cNvSpPr txBox="1"/>
          <p:nvPr/>
        </p:nvSpPr>
        <p:spPr>
          <a:xfrm>
            <a:off x="6552220" y="2481006"/>
            <a:ext cx="1460656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16"/>
              </a:rPr>
              <a:t>http://www.ais.co.th/fire</a:t>
            </a:r>
            <a:r>
              <a:rPr lang="en-US" sz="917" dirty="0"/>
              <a:t>  </a:t>
            </a:r>
            <a:endParaRPr lang="th-TH" sz="917" dirty="0"/>
          </a:p>
        </p:txBody>
      </p:sp>
      <p:sp>
        <p:nvSpPr>
          <p:cNvPr id="22" name="TextBox 21"/>
          <p:cNvSpPr txBox="1"/>
          <p:nvPr/>
        </p:nvSpPr>
        <p:spPr>
          <a:xfrm>
            <a:off x="6611592" y="2747154"/>
            <a:ext cx="1470274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17"/>
              </a:rPr>
              <a:t>http://www.ais.co.th/wifi</a:t>
            </a:r>
            <a:r>
              <a:rPr lang="en-US" sz="917" dirty="0"/>
              <a:t>  </a:t>
            </a:r>
            <a:endParaRPr lang="th-TH" sz="917" dirty="0"/>
          </a:p>
        </p:txBody>
      </p:sp>
      <p:sp>
        <p:nvSpPr>
          <p:cNvPr id="23" name="TextBox 22"/>
          <p:cNvSpPr txBox="1"/>
          <p:nvPr/>
        </p:nvSpPr>
        <p:spPr>
          <a:xfrm>
            <a:off x="6440952" y="3037520"/>
            <a:ext cx="1742785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18"/>
              </a:rPr>
              <a:t>http://www.ais.co.th/superwifi</a:t>
            </a:r>
            <a:r>
              <a:rPr lang="en-US" sz="917" dirty="0"/>
              <a:t>  </a:t>
            </a:r>
            <a:endParaRPr lang="th-TH" sz="917" dirty="0"/>
          </a:p>
        </p:txBody>
      </p:sp>
      <p:sp>
        <p:nvSpPr>
          <p:cNvPr id="5" name="TextBox 4"/>
          <p:cNvSpPr txBox="1"/>
          <p:nvPr/>
        </p:nvSpPr>
        <p:spPr>
          <a:xfrm>
            <a:off x="5422154" y="3071188"/>
            <a:ext cx="976549" cy="246221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AIS SUPER </a:t>
            </a:r>
            <a:r>
              <a:rPr lang="en-US" sz="1000" dirty="0" err="1"/>
              <a:t>WiFi</a:t>
            </a:r>
            <a:endParaRPr lang="th-TH" sz="10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1425" y="3963752"/>
            <a:ext cx="1284173" cy="17122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6" name="Right Arrow 25"/>
          <p:cNvSpPr/>
          <p:nvPr/>
        </p:nvSpPr>
        <p:spPr>
          <a:xfrm>
            <a:off x="3390461" y="4636097"/>
            <a:ext cx="2132369" cy="26163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sz="1820"/>
          </a:p>
        </p:txBody>
      </p:sp>
      <p:sp>
        <p:nvSpPr>
          <p:cNvPr id="27" name="TextBox 26"/>
          <p:cNvSpPr txBox="1"/>
          <p:nvPr/>
        </p:nvSpPr>
        <p:spPr>
          <a:xfrm>
            <a:off x="6527474" y="4311327"/>
            <a:ext cx="1707519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12"/>
              </a:rPr>
              <a:t>http://www.ais.co.th/investor/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28" name="TextBox 27"/>
          <p:cNvSpPr txBox="1"/>
          <p:nvPr/>
        </p:nvSpPr>
        <p:spPr>
          <a:xfrm>
            <a:off x="6543476" y="4624792"/>
            <a:ext cx="1949573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20"/>
              </a:rPr>
              <a:t>http://www.ais.co.th/sustainability/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29" name="TextBox 28"/>
          <p:cNvSpPr txBox="1"/>
          <p:nvPr/>
        </p:nvSpPr>
        <p:spPr>
          <a:xfrm>
            <a:off x="6543476" y="4799841"/>
            <a:ext cx="1838524" cy="374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17" dirty="0">
                <a:hlinkClick r:id="rId21"/>
              </a:rPr>
              <a:t>https://digital.ais.co.th/all-categories/ais-news-release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30" name="TextBox 29"/>
          <p:cNvSpPr txBox="1"/>
          <p:nvPr/>
        </p:nvSpPr>
        <p:spPr>
          <a:xfrm>
            <a:off x="6602847" y="5190973"/>
            <a:ext cx="1627369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22"/>
              </a:rPr>
              <a:t>http://www.ais.co.th/sarnrak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31" name="TextBox 30"/>
          <p:cNvSpPr txBox="1"/>
          <p:nvPr/>
        </p:nvSpPr>
        <p:spPr>
          <a:xfrm>
            <a:off x="6432207" y="5481339"/>
            <a:ext cx="1729961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23"/>
              </a:rPr>
              <a:t>http://www.ais.co.th/applyjob/</a:t>
            </a:r>
            <a:r>
              <a:rPr lang="en-US" sz="917" dirty="0"/>
              <a:t> </a:t>
            </a:r>
            <a:endParaRPr lang="th-TH" sz="917" dirty="0"/>
          </a:p>
        </p:txBody>
      </p:sp>
      <p:sp>
        <p:nvSpPr>
          <p:cNvPr id="32" name="TextBox 31"/>
          <p:cNvSpPr txBox="1"/>
          <p:nvPr/>
        </p:nvSpPr>
        <p:spPr>
          <a:xfrm>
            <a:off x="6510568" y="3997627"/>
            <a:ext cx="1728358" cy="233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17" dirty="0">
                <a:hlinkClick r:id="rId24"/>
              </a:rPr>
              <a:t>http://www.ais.co.th/aboutais/</a:t>
            </a:r>
            <a:r>
              <a:rPr lang="en-US" sz="917" dirty="0"/>
              <a:t> </a:t>
            </a:r>
            <a:endParaRPr lang="th-TH" sz="917" dirty="0"/>
          </a:p>
        </p:txBody>
      </p:sp>
    </p:spTree>
    <p:extLst>
      <p:ext uri="{BB962C8B-B14F-4D97-AF65-F5344CB8AC3E}">
        <p14:creationId xmlns:p14="http://schemas.microsoft.com/office/powerpoint/2010/main" val="4041160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1447" b="23383"/>
          <a:stretch/>
        </p:blipFill>
        <p:spPr>
          <a:xfrm>
            <a:off x="425303" y="499731"/>
            <a:ext cx="8392473" cy="366823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25303" y="4264224"/>
            <a:ext cx="839247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Option1</a:t>
            </a:r>
          </a:p>
          <a:p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จะให้เลือกว่าจะใช้โลโก้ของ </a:t>
            </a:r>
            <a:r>
              <a:rPr lang="en-US" sz="1400" dirty="0" err="1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ais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หรือ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12call</a:t>
            </a:r>
          </a:p>
          <a:p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Option2</a:t>
            </a:r>
            <a:endParaRPr lang="en-US" sz="1400" dirty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  <a:p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เลือกว่าต้องการให้แสดง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sub menu lv3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ตอนที่ทำการ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rollover </a:t>
            </a:r>
            <a:r>
              <a:rPr lang="en-US" sz="1400" dirty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sub menu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lv2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หรือไม่</a:t>
            </a:r>
            <a:endParaRPr lang="en-US" sz="1400" dirty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  <a:p>
            <a:endParaRPr lang="en-US" sz="1400" dirty="0" smtClean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25304" y="1019277"/>
            <a:ext cx="8392472" cy="12736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option2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08084" y="499730"/>
            <a:ext cx="676134" cy="25977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option1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761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892"/>
            <a:ext cx="9144000" cy="323549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2154639"/>
            <a:ext cx="1344304" cy="92293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accent6"/>
                </a:solidFill>
              </a:rPr>
              <a:t>default</a:t>
            </a:r>
          </a:p>
        </p:txBody>
      </p:sp>
      <p:sp>
        <p:nvSpPr>
          <p:cNvPr id="10" name="Rectangle 9"/>
          <p:cNvSpPr/>
          <p:nvPr/>
        </p:nvSpPr>
        <p:spPr>
          <a:xfrm>
            <a:off x="-3982" y="793157"/>
            <a:ext cx="1348286" cy="13614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option</a:t>
            </a:r>
            <a:r>
              <a:rPr lang="en-US" sz="1200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25303" y="4264224"/>
            <a:ext cx="83924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Default</a:t>
            </a:r>
          </a:p>
          <a:p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เมนูที่ต้องมีในทำงานของ </a:t>
            </a:r>
            <a:r>
              <a:rPr lang="en-US" sz="1400" dirty="0" err="1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ais</a:t>
            </a:r>
            <a:endParaRPr lang="th-TH" sz="1400" dirty="0" smtClean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  <a:p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Option3</a:t>
            </a:r>
          </a:p>
          <a:p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ให้เลือกว่าจะแสดง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sub menu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แบบใด </a:t>
            </a:r>
            <a:r>
              <a:rPr lang="en-US" sz="1400" dirty="0" err="1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coperate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, postpaid, prepaid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หรือจะให้แสดงเป็นแบบ </a:t>
            </a:r>
            <a:r>
              <a:rPr lang="en-US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custom* </a:t>
            </a:r>
            <a:r>
              <a:rPr lang="th-TH" sz="1400" dirty="0" smtClean="0"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ของตัวเว็บเอง</a:t>
            </a:r>
          </a:p>
          <a:p>
            <a:r>
              <a:rPr lang="en-US" sz="1400" dirty="0" smtClean="0">
                <a:solidFill>
                  <a:srgbClr val="FF0000"/>
                </a:solidFill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*</a:t>
            </a:r>
            <a:r>
              <a:rPr lang="en-US" sz="1400" dirty="0">
                <a:solidFill>
                  <a:srgbClr val="FF0000"/>
                </a:solidFill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 </a:t>
            </a:r>
            <a:r>
              <a:rPr lang="en-US" sz="1400" dirty="0" smtClean="0">
                <a:solidFill>
                  <a:srgbClr val="FF0000"/>
                </a:solidFill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Custom </a:t>
            </a:r>
            <a:r>
              <a:rPr lang="th-TH" sz="1400" dirty="0" smtClean="0">
                <a:solidFill>
                  <a:srgbClr val="FF0000"/>
                </a:solidFill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คือให้สามารถโหลดเมนูของตัวงานเข้ามาใส่แทนที่ </a:t>
            </a:r>
            <a:r>
              <a:rPr lang="en-US" sz="1400" dirty="0" err="1">
                <a:solidFill>
                  <a:srgbClr val="FF0000"/>
                </a:solidFill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coperate</a:t>
            </a:r>
            <a:r>
              <a:rPr lang="en-US" sz="1400" dirty="0">
                <a:solidFill>
                  <a:srgbClr val="FF0000"/>
                </a:solidFill>
                <a:latin typeface="DB Helvethaica X 55 Regular" panose="02000506090000020004" pitchFamily="2" charset="-34"/>
                <a:cs typeface="DB Helvethaica X 55 Regular" panose="02000506090000020004" pitchFamily="2" charset="-34"/>
              </a:rPr>
              <a:t>, postpaid, prepaid</a:t>
            </a:r>
          </a:p>
          <a:p>
            <a:endParaRPr lang="en-US" sz="1400" dirty="0" smtClean="0">
              <a:latin typeface="DB Helvethaica X 55 Regular" panose="02000506090000020004" pitchFamily="2" charset="-34"/>
              <a:cs typeface="DB Helvethaica X 55 Regular" panose="0200050609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763039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1278</TotalTime>
  <Words>405</Words>
  <Application>Microsoft Office PowerPoint</Application>
  <PresentationFormat>On-screen Show (16:10)</PresentationFormat>
  <Paragraphs>69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Century Gothic</vt:lpstr>
      <vt:lpstr>Cordia New</vt:lpstr>
      <vt:lpstr>DB Helvethaica X 55 Regular</vt:lpstr>
      <vt:lpstr>DB HelvethaicaAIS X 55 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Hisodog</dc:creator>
  <cp:lastModifiedBy>DNAOFFICER004</cp:lastModifiedBy>
  <cp:revision>164</cp:revision>
  <dcterms:created xsi:type="dcterms:W3CDTF">2016-01-28T16:46:55Z</dcterms:created>
  <dcterms:modified xsi:type="dcterms:W3CDTF">2016-02-18T03:50:12Z</dcterms:modified>
</cp:coreProperties>
</file>